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7" r:id="rId20"/>
    <p:sldId id="278" r:id="rId21"/>
    <p:sldId id="279" r:id="rId22"/>
    <p:sldId id="280" r:id="rId23"/>
    <p:sldId id="272" r:id="rId24"/>
    <p:sldId id="273"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Claudia  (BHDID/Frankfort)" initials="JC(" lastIdx="1" clrIdx="0">
    <p:extLst>
      <p:ext uri="{19B8F6BF-5375-455C-9EA6-DF929625EA0E}">
        <p15:presenceInfo xmlns:p15="http://schemas.microsoft.com/office/powerpoint/2012/main" userId="S-1-5-21-106479517-3547973432-3155052804-23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4490545" y="6261757"/>
            <a:ext cx="2743200" cy="365125"/>
          </a:xfrm>
          <a:prstGeom prst="rect">
            <a:avLst/>
          </a:prstGeom>
        </p:spPr>
        <p:txBody>
          <a:bodyPr/>
          <a:lstStyle>
            <a:lvl1pPr algn="ctr">
              <a:defRPr/>
            </a:lvl1pPr>
          </a:lstStyle>
          <a:p>
            <a:pPr algn="ctr"/>
            <a:fld id="{84545724-9AD5-4E02-9402-263404465895}" type="slidenum">
              <a:rPr lang="en-US" smtClean="0"/>
              <a:pPr/>
              <a:t>‹#›</a:t>
            </a:fld>
            <a:endParaRPr lang="en-US"/>
          </a:p>
        </p:txBody>
      </p:sp>
    </p:spTree>
    <p:extLst>
      <p:ext uri="{BB962C8B-B14F-4D97-AF65-F5344CB8AC3E}">
        <p14:creationId xmlns:p14="http://schemas.microsoft.com/office/powerpoint/2010/main" val="146510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95687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38406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112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6A0E99F-15DC-4CDF-9467-5C251FE18238}"/>
              </a:ext>
            </a:extLst>
          </p:cNvPr>
          <p:cNvSpPr>
            <a:spLocks noGrp="1"/>
          </p:cNvSpPr>
          <p:nvPr>
            <p:ph type="sldNum" sz="quarter" idx="12"/>
          </p:nvPr>
        </p:nvSpPr>
        <p:spPr>
          <a:xfrm>
            <a:off x="4490545" y="6261757"/>
            <a:ext cx="2743200" cy="365125"/>
          </a:xfrm>
          <a:prstGeom prst="rect">
            <a:avLst/>
          </a:prstGeom>
        </p:spPr>
        <p:txBody>
          <a:bodyPr/>
          <a:lstStyle>
            <a:lvl1pPr algn="ctr">
              <a:defRPr/>
            </a:lvl1pPr>
          </a:lstStyle>
          <a:p>
            <a:pPr algn="ctr"/>
            <a:fld id="{84545724-9AD5-4E02-9402-263404465895}" type="slidenum">
              <a:rPr lang="en-US" smtClean="0"/>
              <a:pPr/>
              <a:t>‹#›</a:t>
            </a:fld>
            <a:endParaRPr lang="en-US"/>
          </a:p>
        </p:txBody>
      </p:sp>
    </p:spTree>
    <p:extLst>
      <p:ext uri="{BB962C8B-B14F-4D97-AF65-F5344CB8AC3E}">
        <p14:creationId xmlns:p14="http://schemas.microsoft.com/office/powerpoint/2010/main" val="257628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279CC214-858B-483A-AE58-23B35C816E83}"/>
              </a:ext>
            </a:extLst>
          </p:cNvPr>
          <p:cNvSpPr>
            <a:spLocks noGrp="1"/>
          </p:cNvSpPr>
          <p:nvPr>
            <p:ph type="sldNum" sz="quarter" idx="12"/>
          </p:nvPr>
        </p:nvSpPr>
        <p:spPr>
          <a:xfrm>
            <a:off x="4490545" y="6261757"/>
            <a:ext cx="2743200" cy="365125"/>
          </a:xfrm>
          <a:prstGeom prst="rect">
            <a:avLst/>
          </a:prstGeom>
        </p:spPr>
        <p:txBody>
          <a:bodyPr/>
          <a:lstStyle>
            <a:lvl1pPr algn="ctr">
              <a:defRPr/>
            </a:lvl1pPr>
          </a:lstStyle>
          <a:p>
            <a:pPr algn="ctr"/>
            <a:fld id="{84545724-9AD5-4E02-9402-263404465895}" type="slidenum">
              <a:rPr lang="en-US" smtClean="0"/>
              <a:pPr/>
              <a:t>‹#›</a:t>
            </a:fld>
            <a:endParaRPr lang="en-US"/>
          </a:p>
        </p:txBody>
      </p:sp>
    </p:spTree>
    <p:extLst>
      <p:ext uri="{BB962C8B-B14F-4D97-AF65-F5344CB8AC3E}">
        <p14:creationId xmlns:p14="http://schemas.microsoft.com/office/powerpoint/2010/main" val="253656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60258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340918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392255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400275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33030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6804B23-B8CD-4670-99AD-DD0787A97E75}" type="datetimeFigureOut">
              <a:rPr lang="en-US" smtClean="0"/>
              <a:t>6/19/2021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10312"/>
            <a:ext cx="2743200" cy="365125"/>
          </a:xfrm>
          <a:prstGeom prst="rect">
            <a:avLst/>
          </a:prstGeom>
        </p:spPr>
        <p:txBody>
          <a:bodyPr/>
          <a:lstStyle/>
          <a:p>
            <a:fld id="{84545724-9AD5-4E02-9402-263404465895}" type="slidenum">
              <a:rPr lang="en-US" smtClean="0"/>
              <a:t>‹#›</a:t>
            </a:fld>
            <a:endParaRPr lang="en-US"/>
          </a:p>
        </p:txBody>
      </p:sp>
    </p:spTree>
    <p:extLst>
      <p:ext uri="{BB962C8B-B14F-4D97-AF65-F5344CB8AC3E}">
        <p14:creationId xmlns:p14="http://schemas.microsoft.com/office/powerpoint/2010/main" val="406600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B9BA4F79-4003-4F3D-BCF2-DD58209AA0A1}"/>
              </a:ext>
            </a:extLst>
          </p:cNvPr>
          <p:cNvSpPr>
            <a:spLocks noGrp="1"/>
          </p:cNvSpPr>
          <p:nvPr>
            <p:ph type="sldNum" sz="quarter" idx="4"/>
          </p:nvPr>
        </p:nvSpPr>
        <p:spPr>
          <a:xfrm>
            <a:off x="4490545" y="6261757"/>
            <a:ext cx="2743200" cy="365125"/>
          </a:xfrm>
          <a:prstGeom prst="rect">
            <a:avLst/>
          </a:prstGeom>
        </p:spPr>
        <p:txBody>
          <a:bodyPr/>
          <a:lstStyle>
            <a:lvl1pPr algn="ctr">
              <a:defRPr/>
            </a:lvl1pPr>
          </a:lstStyle>
          <a:p>
            <a:pPr algn="ctr"/>
            <a:fld id="{84545724-9AD5-4E02-9402-263404465895}" type="slidenum">
              <a:rPr lang="en-US" smtClean="0"/>
              <a:pPr/>
              <a:t>‹#›</a:t>
            </a:fld>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125" y="5745583"/>
            <a:ext cx="1135116" cy="1132634"/>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67405" y="6115871"/>
            <a:ext cx="2299134" cy="656896"/>
          </a:xfrm>
          <a:prstGeom prst="rect">
            <a:avLst/>
          </a:prstGeom>
        </p:spPr>
      </p:pic>
    </p:spTree>
    <p:extLst>
      <p:ext uri="{BB962C8B-B14F-4D97-AF65-F5344CB8AC3E}">
        <p14:creationId xmlns:p14="http://schemas.microsoft.com/office/powerpoint/2010/main" val="4241254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obin.cook@ky.gov" TargetMode="External"/><Relationship Id="rId7" Type="http://schemas.openxmlformats.org/officeDocument/2006/relationships/hyperlink" Target="https://dbhdid.ky.gov/facilities/default.aspx" TargetMode="External"/><Relationship Id="rId2" Type="http://schemas.openxmlformats.org/officeDocument/2006/relationships/hyperlink" Target="http://www.lrc.ky.gov/statutes/chapter.aspx?id=38121" TargetMode="External"/><Relationship Id="rId1" Type="http://schemas.openxmlformats.org/officeDocument/2006/relationships/slideLayout" Target="../slideLayouts/slideLayout2.xml"/><Relationship Id="rId6" Type="http://schemas.openxmlformats.org/officeDocument/2006/relationships/hyperlink" Target="http://chfs.ky.gov/dms/mws.htm" TargetMode="External"/><Relationship Id="rId5" Type="http://schemas.openxmlformats.org/officeDocument/2006/relationships/hyperlink" Target="http://dbhdid.ky.gov/ddid/documents/csb/crisis.pdf?t=07452405152018" TargetMode="External"/><Relationship Id="rId4" Type="http://schemas.openxmlformats.org/officeDocument/2006/relationships/hyperlink" Target="mailto:crystal.adams@ky.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KRS 202B:  Involuntary Admission Act for Intellectual Disability</a:t>
            </a:r>
            <a:endParaRPr lang="en-US" dirty="0"/>
          </a:p>
        </p:txBody>
      </p:sp>
      <p:sp>
        <p:nvSpPr>
          <p:cNvPr id="4" name="Subtitle 3"/>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03976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for Involuntary Admission-Disposition</a:t>
            </a:r>
          </a:p>
        </p:txBody>
      </p:sp>
      <p:sp>
        <p:nvSpPr>
          <p:cNvPr id="3" name="Content Placeholder 2"/>
          <p:cNvSpPr>
            <a:spLocks noGrp="1"/>
          </p:cNvSpPr>
          <p:nvPr>
            <p:ph idx="1"/>
          </p:nvPr>
        </p:nvSpPr>
        <p:spPr/>
        <p:txBody>
          <a:bodyPr>
            <a:normAutofit fontScale="92500" lnSpcReduction="20000"/>
          </a:bodyPr>
          <a:lstStyle/>
          <a:p>
            <a:r>
              <a:rPr lang="en-US" dirty="0"/>
              <a:t>An individual may be ordered for admission to ICF/IID at the preliminary hearing and prior to the final hearing or may remain in the community as determined by the court at the preliminary hearing.  </a:t>
            </a:r>
          </a:p>
          <a:p>
            <a:r>
              <a:rPr lang="en-US" dirty="0"/>
              <a:t>If the individual is admitted prior to the final hearing, the court will determine whether to transfer the case to the county where DBHDID has assigned admission or to retain jurisdiction in the county of origin.</a:t>
            </a:r>
          </a:p>
          <a:p>
            <a:r>
              <a:rPr lang="en-US" dirty="0"/>
              <a:t>At the final hearing the court will determine whether to uphold the preliminary findings to support involuntary admission or will dismiss.  If the individual is determined to be appropriate for admission then a final order will be given by the court to admit the individual to ICF/IID for an indeterminate period and will specify when the case shall be reviewed again by the court.</a:t>
            </a:r>
          </a:p>
          <a:p>
            <a:endParaRPr lang="en-US" dirty="0"/>
          </a:p>
        </p:txBody>
      </p:sp>
    </p:spTree>
    <p:extLst>
      <p:ext uri="{BB962C8B-B14F-4D97-AF65-F5344CB8AC3E}">
        <p14:creationId xmlns:p14="http://schemas.microsoft.com/office/powerpoint/2010/main" val="32849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Involuntary </a:t>
            </a:r>
            <a:r>
              <a:rPr lang="en-US" dirty="0" smtClean="0"/>
              <a:t>Admission </a:t>
            </a:r>
            <a:r>
              <a:rPr lang="en-US" sz="1800" dirty="0" smtClean="0"/>
              <a:t>202B.040</a:t>
            </a:r>
            <a:endParaRPr lang="en-US" sz="1800" dirty="0"/>
          </a:p>
        </p:txBody>
      </p:sp>
      <p:sp>
        <p:nvSpPr>
          <p:cNvPr id="3" name="Content Placeholder 2"/>
          <p:cNvSpPr>
            <a:spLocks noGrp="1"/>
          </p:cNvSpPr>
          <p:nvPr>
            <p:ph idx="1"/>
          </p:nvPr>
        </p:nvSpPr>
        <p:spPr/>
        <p:txBody>
          <a:bodyPr/>
          <a:lstStyle/>
          <a:p>
            <a:r>
              <a:rPr lang="en-US" dirty="0"/>
              <a:t>The person is an individual with an intellectual </a:t>
            </a:r>
            <a:r>
              <a:rPr lang="en-US" dirty="0" smtClean="0"/>
              <a:t>disability </a:t>
            </a:r>
            <a:r>
              <a:rPr lang="en-US" sz="1800" dirty="0" smtClean="0"/>
              <a:t>as defined in 202B.010(9) moderate or severe ID</a:t>
            </a:r>
            <a:endParaRPr lang="en-US" sz="1800" dirty="0"/>
          </a:p>
          <a:p>
            <a:r>
              <a:rPr lang="en-US" dirty="0"/>
              <a:t>The person presents a danger or threat of danger to self, family, or </a:t>
            </a:r>
            <a:r>
              <a:rPr lang="en-US" dirty="0" smtClean="0"/>
              <a:t>others </a:t>
            </a:r>
            <a:r>
              <a:rPr lang="en-US" sz="1800" dirty="0" smtClean="0"/>
              <a:t>as defined in 202B.010(4)</a:t>
            </a:r>
            <a:endParaRPr lang="en-US" sz="1800" dirty="0"/>
          </a:p>
          <a:p>
            <a:r>
              <a:rPr lang="en-US" dirty="0"/>
              <a:t>The least restrictive alternative mode of treatment presently available requires placement in an ICF/IID </a:t>
            </a:r>
            <a:r>
              <a:rPr lang="en-US" sz="1800" dirty="0" smtClean="0"/>
              <a:t>as defined in 202B.010(8) </a:t>
            </a:r>
            <a:r>
              <a:rPr lang="en-US" dirty="0" smtClean="0"/>
              <a:t>AND</a:t>
            </a:r>
            <a:endParaRPr lang="en-US" dirty="0"/>
          </a:p>
          <a:p>
            <a:r>
              <a:rPr lang="en-US" dirty="0"/>
              <a:t>Treatment that can reasonably benefit the person is available in an ICF/IID</a:t>
            </a:r>
          </a:p>
          <a:p>
            <a:endParaRPr lang="en-US" dirty="0"/>
          </a:p>
        </p:txBody>
      </p:sp>
    </p:spTree>
    <p:extLst>
      <p:ext uri="{BB962C8B-B14F-4D97-AF65-F5344CB8AC3E}">
        <p14:creationId xmlns:p14="http://schemas.microsoft.com/office/powerpoint/2010/main" val="126145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admission-Intellectual Disability</a:t>
            </a:r>
          </a:p>
        </p:txBody>
      </p:sp>
      <p:sp>
        <p:nvSpPr>
          <p:cNvPr id="3" name="Content Placeholder 2"/>
          <p:cNvSpPr>
            <a:spLocks noGrp="1"/>
          </p:cNvSpPr>
          <p:nvPr>
            <p:ph idx="1"/>
          </p:nvPr>
        </p:nvSpPr>
        <p:spPr/>
        <p:txBody>
          <a:bodyPr>
            <a:normAutofit fontScale="70000" lnSpcReduction="20000"/>
          </a:bodyPr>
          <a:lstStyle/>
          <a:p>
            <a:r>
              <a:rPr lang="en-US" dirty="0"/>
              <a:t>Individual must have a moderate or severe intellectual disability</a:t>
            </a:r>
          </a:p>
          <a:p>
            <a:pPr lvl="1"/>
            <a:r>
              <a:rPr lang="en-US" dirty="0"/>
              <a:t>Evaluators will determine severity of disability according to DSM-V criteria via review of records provided by the court as well as any other evaluation and treatment records available as well and as determined by their examination of the individual and other collateral information available.</a:t>
            </a:r>
          </a:p>
          <a:p>
            <a:pPr lvl="1"/>
            <a:r>
              <a:rPr lang="en-US" dirty="0"/>
              <a:t>Intellectual disability and level of severity are determined by a combination of IQ score and adaptive functioning.</a:t>
            </a:r>
          </a:p>
          <a:p>
            <a:r>
              <a:rPr lang="en-US" dirty="0"/>
              <a:t>Individuals with a mild or profound level of intellectual functioning will not benefit from treatment in an ICF/IID facility</a:t>
            </a:r>
          </a:p>
          <a:p>
            <a:pPr lvl="1"/>
            <a:r>
              <a:rPr lang="en-US" dirty="0"/>
              <a:t>Individuals functioning within the mild level of severity will already have the skills that an ICF/IID would help an individual obtain</a:t>
            </a:r>
          </a:p>
          <a:p>
            <a:pPr lvl="1"/>
            <a:r>
              <a:rPr lang="en-US" dirty="0"/>
              <a:t>Individuals functioning within the profound level of severity would be unable to acquire the skills that an ICF/IID would help an individual obtain</a:t>
            </a:r>
          </a:p>
          <a:p>
            <a:pPr lvl="1"/>
            <a:r>
              <a:rPr lang="en-US" dirty="0"/>
              <a:t>Therefore individuals functioning within the mild or profound range would not be able to benefit from treatment in an ICF/IID</a:t>
            </a:r>
          </a:p>
          <a:p>
            <a:r>
              <a:rPr lang="en-US" dirty="0"/>
              <a:t>If the individual’s level of functioning is primarily affected by causes other than the individual’s intellectual deficits (such as behavioral health disorder or medical condition) then the individual will not meet criteria</a:t>
            </a:r>
          </a:p>
          <a:p>
            <a:endParaRPr lang="en-US" dirty="0"/>
          </a:p>
        </p:txBody>
      </p:sp>
    </p:spTree>
    <p:extLst>
      <p:ext uri="{BB962C8B-B14F-4D97-AF65-F5344CB8AC3E}">
        <p14:creationId xmlns:p14="http://schemas.microsoft.com/office/powerpoint/2010/main" val="324363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admission-Intellectual Disability</a:t>
            </a:r>
          </a:p>
        </p:txBody>
      </p:sp>
      <p:sp>
        <p:nvSpPr>
          <p:cNvPr id="3" name="Content Placeholder 2"/>
          <p:cNvSpPr>
            <a:spLocks noGrp="1"/>
          </p:cNvSpPr>
          <p:nvPr>
            <p:ph idx="1"/>
          </p:nvPr>
        </p:nvSpPr>
        <p:spPr/>
        <p:txBody>
          <a:bodyPr>
            <a:normAutofit fontScale="92500" lnSpcReduction="20000"/>
          </a:bodyPr>
          <a:lstStyle/>
          <a:p>
            <a:r>
              <a:rPr lang="en-US" dirty="0"/>
              <a:t>A variety of factors can impact an individual’s performance on standardized IQ testing and therefore an IQ score alone does not determine intellectual disability.  The individual must also have significant deficits in adaptive behavior, and have onset of disability prior to adulthood.  The evaluator should review all records to determine if </a:t>
            </a:r>
            <a:r>
              <a:rPr lang="en-US" dirty="0" smtClean="0"/>
              <a:t>DSM </a:t>
            </a:r>
            <a:r>
              <a:rPr lang="en-US" dirty="0"/>
              <a:t>criteria for intellectual disability are met.  </a:t>
            </a:r>
          </a:p>
          <a:p>
            <a:r>
              <a:rPr lang="en-US" dirty="0"/>
              <a:t>Adaptive functioning can be affected by a variety of factors and can change over time.  Deficits must be directly related to intellectual impairment in order to meet criteria for intellectual disability.  </a:t>
            </a:r>
          </a:p>
          <a:p>
            <a:r>
              <a:rPr lang="en-US" dirty="0"/>
              <a:t>The evaluator should review the DSM criteria for severity levels for intellectual disability across all three domains (conceptual, social, and practical) to determine whether the individual is currently functioning in the mild, moderate, severe, or profound range of disability.</a:t>
            </a:r>
          </a:p>
          <a:p>
            <a:endParaRPr lang="en-US" dirty="0"/>
          </a:p>
        </p:txBody>
      </p:sp>
    </p:spTree>
    <p:extLst>
      <p:ext uri="{BB962C8B-B14F-4D97-AF65-F5344CB8AC3E}">
        <p14:creationId xmlns:p14="http://schemas.microsoft.com/office/powerpoint/2010/main" val="6258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admission-Danger or threat of danger</a:t>
            </a:r>
          </a:p>
        </p:txBody>
      </p:sp>
      <p:sp>
        <p:nvSpPr>
          <p:cNvPr id="3" name="Content Placeholder 2"/>
          <p:cNvSpPr>
            <a:spLocks noGrp="1"/>
          </p:cNvSpPr>
          <p:nvPr>
            <p:ph idx="1"/>
          </p:nvPr>
        </p:nvSpPr>
        <p:spPr/>
        <p:txBody>
          <a:bodyPr/>
          <a:lstStyle/>
          <a:p>
            <a:r>
              <a:rPr lang="en-US" dirty="0"/>
              <a:t>There must be a clear indication that without admission the individual will be a threat to themselves or others.</a:t>
            </a:r>
          </a:p>
          <a:p>
            <a:r>
              <a:rPr lang="en-US" dirty="0"/>
              <a:t>The danger must be related to the deficits caused by their intellectual disability. </a:t>
            </a:r>
          </a:p>
          <a:p>
            <a:pPr lvl="1"/>
            <a:r>
              <a:rPr lang="en-US" dirty="0"/>
              <a:t>Individuals who have intellectual disability but present a danger primarily due to acute medical condition, behavioral health or substance abuse disorders, or criminal behavior do not meet criteria.</a:t>
            </a:r>
          </a:p>
          <a:p>
            <a:r>
              <a:rPr lang="en-US" dirty="0"/>
              <a:t>The harm or potential for harm to self or others must be significant in nature.  </a:t>
            </a:r>
          </a:p>
          <a:p>
            <a:endParaRPr lang="en-US" dirty="0"/>
          </a:p>
        </p:txBody>
      </p:sp>
    </p:spTree>
    <p:extLst>
      <p:ext uri="{BB962C8B-B14F-4D97-AF65-F5344CB8AC3E}">
        <p14:creationId xmlns:p14="http://schemas.microsoft.com/office/powerpoint/2010/main" val="2828984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admission-Least restrictive mode of treatment</a:t>
            </a:r>
          </a:p>
        </p:txBody>
      </p:sp>
      <p:sp>
        <p:nvSpPr>
          <p:cNvPr id="3" name="Content Placeholder 2"/>
          <p:cNvSpPr>
            <a:spLocks noGrp="1"/>
          </p:cNvSpPr>
          <p:nvPr>
            <p:ph idx="1"/>
          </p:nvPr>
        </p:nvSpPr>
        <p:spPr/>
        <p:txBody>
          <a:bodyPr>
            <a:normAutofit lnSpcReduction="10000"/>
          </a:bodyPr>
          <a:lstStyle/>
          <a:p>
            <a:r>
              <a:rPr lang="en-US" dirty="0"/>
              <a:t>Even if a person has very challenging needs, </a:t>
            </a:r>
            <a:r>
              <a:rPr lang="en-US" dirty="0" smtClean="0"/>
              <a:t>community </a:t>
            </a:r>
            <a:r>
              <a:rPr lang="en-US" dirty="0"/>
              <a:t>treatment options </a:t>
            </a:r>
            <a:r>
              <a:rPr lang="en-US" dirty="0" smtClean="0"/>
              <a:t>should be exhausted before </a:t>
            </a:r>
            <a:r>
              <a:rPr lang="en-US" dirty="0"/>
              <a:t>seeking institutionalization.</a:t>
            </a:r>
          </a:p>
          <a:p>
            <a:r>
              <a:rPr lang="en-US" dirty="0"/>
              <a:t>It should be clear that the needed supports cannot be provided in a non-institutional setting.</a:t>
            </a:r>
          </a:p>
          <a:p>
            <a:r>
              <a:rPr lang="en-US" dirty="0"/>
              <a:t>Teams should seek support and consultation from CMHC crisis teams and ICF specialty clinics to ensure that they have identified all potential alternative interventions.</a:t>
            </a:r>
          </a:p>
          <a:p>
            <a:r>
              <a:rPr lang="en-US" dirty="0"/>
              <a:t>Individuals and/or guardians cannot select ICF placement as an alternative to community based supports or due to a specific preferred provider not being available</a:t>
            </a:r>
          </a:p>
          <a:p>
            <a:endParaRPr lang="en-US" dirty="0"/>
          </a:p>
        </p:txBody>
      </p:sp>
    </p:spTree>
    <p:extLst>
      <p:ext uri="{BB962C8B-B14F-4D97-AF65-F5344CB8AC3E}">
        <p14:creationId xmlns:p14="http://schemas.microsoft.com/office/powerpoint/2010/main" val="28622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admission-Can benefit from treatment</a:t>
            </a:r>
          </a:p>
        </p:txBody>
      </p:sp>
      <p:sp>
        <p:nvSpPr>
          <p:cNvPr id="3" name="Content Placeholder 2"/>
          <p:cNvSpPr>
            <a:spLocks noGrp="1"/>
          </p:cNvSpPr>
          <p:nvPr>
            <p:ph idx="1"/>
          </p:nvPr>
        </p:nvSpPr>
        <p:spPr/>
        <p:txBody>
          <a:bodyPr/>
          <a:lstStyle/>
          <a:p>
            <a:r>
              <a:rPr lang="en-US" dirty="0"/>
              <a:t>ICF must provide the type(s) of treatment/support needed to address the current issues identified in petition for admission</a:t>
            </a:r>
          </a:p>
          <a:p>
            <a:pPr lvl="1"/>
            <a:r>
              <a:rPr lang="en-US" dirty="0"/>
              <a:t>ICF are not acute medical or psychiatric facilities</a:t>
            </a:r>
          </a:p>
          <a:p>
            <a:pPr lvl="1"/>
            <a:r>
              <a:rPr lang="en-US" dirty="0"/>
              <a:t>ICF do not have locked units </a:t>
            </a:r>
          </a:p>
          <a:p>
            <a:r>
              <a:rPr lang="en-US" dirty="0"/>
              <a:t>The individual must be able to participate in treatment </a:t>
            </a:r>
            <a:r>
              <a:rPr lang="en-US" dirty="0" smtClean="0"/>
              <a:t>to </a:t>
            </a:r>
            <a:r>
              <a:rPr lang="en-US" dirty="0"/>
              <a:t>improve </a:t>
            </a:r>
            <a:r>
              <a:rPr lang="en-US" dirty="0" smtClean="0"/>
              <a:t>functioning</a:t>
            </a:r>
            <a:endParaRPr lang="en-US" dirty="0"/>
          </a:p>
        </p:txBody>
      </p:sp>
    </p:spTree>
    <p:extLst>
      <p:ext uri="{BB962C8B-B14F-4D97-AF65-F5344CB8AC3E}">
        <p14:creationId xmlns:p14="http://schemas.microsoft.com/office/powerpoint/2010/main" val="223163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evaluator</a:t>
            </a:r>
          </a:p>
        </p:txBody>
      </p:sp>
      <p:sp>
        <p:nvSpPr>
          <p:cNvPr id="3" name="Content Placeholder 2"/>
          <p:cNvSpPr>
            <a:spLocks noGrp="1"/>
          </p:cNvSpPr>
          <p:nvPr>
            <p:ph idx="1"/>
          </p:nvPr>
        </p:nvSpPr>
        <p:spPr/>
        <p:txBody>
          <a:bodyPr>
            <a:normAutofit fontScale="92500" lnSpcReduction="10000"/>
          </a:bodyPr>
          <a:lstStyle/>
          <a:p>
            <a:r>
              <a:rPr lang="en-US" dirty="0"/>
              <a:t>Provide a thorough evaluation via review of records, clinical interview, information-gathering from individual and their team.</a:t>
            </a:r>
          </a:p>
          <a:p>
            <a:r>
              <a:rPr lang="en-US" dirty="0"/>
              <a:t>Ensure that individuals meet all 4 criteria for involuntary admission prior to recommending admission</a:t>
            </a:r>
          </a:p>
          <a:p>
            <a:r>
              <a:rPr lang="en-US" dirty="0"/>
              <a:t>Clearly document on certification form whether criteria has been met and the reasons the individual does or does not meet any or all of the criteria.</a:t>
            </a:r>
          </a:p>
          <a:p>
            <a:r>
              <a:rPr lang="en-US" dirty="0"/>
              <a:t>Evaluators should be knowledgeable about what services and supports can be provided at ICF as well as community based service array.</a:t>
            </a:r>
          </a:p>
          <a:p>
            <a:r>
              <a:rPr lang="en-US" dirty="0"/>
              <a:t>If evaluator identifies that less restrictive options are available to support the individual they can provide alternative recommendations to admission in their certification.</a:t>
            </a:r>
          </a:p>
          <a:p>
            <a:endParaRPr lang="en-US" dirty="0"/>
          </a:p>
        </p:txBody>
      </p:sp>
    </p:spTree>
    <p:extLst>
      <p:ext uri="{BB962C8B-B14F-4D97-AF65-F5344CB8AC3E}">
        <p14:creationId xmlns:p14="http://schemas.microsoft.com/office/powerpoint/2010/main" val="3545871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certification forms</a:t>
            </a:r>
          </a:p>
        </p:txBody>
      </p:sp>
      <p:sp>
        <p:nvSpPr>
          <p:cNvPr id="3" name="Content Placeholder 2"/>
          <p:cNvSpPr>
            <a:spLocks noGrp="1"/>
          </p:cNvSpPr>
          <p:nvPr>
            <p:ph idx="1"/>
          </p:nvPr>
        </p:nvSpPr>
        <p:spPr/>
        <p:txBody>
          <a:bodyPr>
            <a:normAutofit fontScale="77500" lnSpcReduction="20000"/>
          </a:bodyPr>
          <a:lstStyle/>
          <a:p>
            <a:r>
              <a:rPr lang="en-US" dirty="0"/>
              <a:t>Upon completion of evaluation, the </a:t>
            </a:r>
            <a:r>
              <a:rPr lang="en-US" dirty="0" smtClean="0"/>
              <a:t>evaluator shall </a:t>
            </a:r>
            <a:r>
              <a:rPr lang="en-US" dirty="0"/>
              <a:t>submit the completed certification form to DBHDID AND the court within 24 hours of completing their assessment.</a:t>
            </a:r>
          </a:p>
          <a:p>
            <a:r>
              <a:rPr lang="en-US" dirty="0"/>
              <a:t>If evaluator determines that involuntary admission is indicated (all 4 criteria are met) then the following items on the form should be selected</a:t>
            </a:r>
          </a:p>
          <a:p>
            <a:endParaRPr lang="en-US" dirty="0"/>
          </a:p>
          <a:p>
            <a:endParaRPr lang="en-US" dirty="0"/>
          </a:p>
          <a:p>
            <a:endParaRPr lang="en-US" dirty="0"/>
          </a:p>
          <a:p>
            <a:endParaRPr lang="en-US" dirty="0"/>
          </a:p>
          <a:p>
            <a:r>
              <a:rPr lang="en-US" dirty="0"/>
              <a:t>Since this form is also used by the courts for proceedings for psychiatric hospital admission under 202A there are boxes related to mental illness, however these should not be checked for 202b certifications regardless of whether the individual does have a mental health diagnosis.</a:t>
            </a:r>
          </a:p>
          <a:p>
            <a:endParaRPr lang="en-US" dirty="0"/>
          </a:p>
          <a:p>
            <a:endParaRPr lang="en-US" dirty="0"/>
          </a:p>
        </p:txBody>
      </p:sp>
      <p:pic>
        <p:nvPicPr>
          <p:cNvPr id="4" name="Picture 3"/>
          <p:cNvPicPr>
            <a:picLocks noChangeAspect="1"/>
          </p:cNvPicPr>
          <p:nvPr/>
        </p:nvPicPr>
        <p:blipFill>
          <a:blip r:embed="rId2"/>
          <a:stretch>
            <a:fillRect/>
          </a:stretch>
        </p:blipFill>
        <p:spPr>
          <a:xfrm>
            <a:off x="3594420" y="2943856"/>
            <a:ext cx="5339490" cy="1558869"/>
          </a:xfrm>
          <a:prstGeom prst="rect">
            <a:avLst/>
          </a:prstGeom>
        </p:spPr>
      </p:pic>
    </p:spTree>
    <p:extLst>
      <p:ext uri="{BB962C8B-B14F-4D97-AF65-F5344CB8AC3E}">
        <p14:creationId xmlns:p14="http://schemas.microsoft.com/office/powerpoint/2010/main" val="204551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certification forms</a:t>
            </a:r>
          </a:p>
        </p:txBody>
      </p:sp>
      <p:sp>
        <p:nvSpPr>
          <p:cNvPr id="3" name="Content Placeholder 2"/>
          <p:cNvSpPr>
            <a:spLocks noGrp="1"/>
          </p:cNvSpPr>
          <p:nvPr>
            <p:ph idx="1"/>
          </p:nvPr>
        </p:nvSpPr>
        <p:spPr/>
        <p:txBody>
          <a:bodyPr/>
          <a:lstStyle/>
          <a:p>
            <a:r>
              <a:rPr lang="en-US" dirty="0"/>
              <a:t>If evaluator determines that involuntary admission is NOT indicated (any or all of the 4 criteria are not met) then the following items on the form should be selected</a:t>
            </a:r>
          </a:p>
          <a:p>
            <a:endParaRPr lang="en-US" dirty="0"/>
          </a:p>
          <a:p>
            <a:endParaRPr lang="en-US" dirty="0"/>
          </a:p>
        </p:txBody>
      </p:sp>
      <p:pic>
        <p:nvPicPr>
          <p:cNvPr id="4" name="Picture 3"/>
          <p:cNvPicPr>
            <a:picLocks noChangeAspect="1"/>
          </p:cNvPicPr>
          <p:nvPr/>
        </p:nvPicPr>
        <p:blipFill>
          <a:blip r:embed="rId2"/>
          <a:stretch>
            <a:fillRect/>
          </a:stretch>
        </p:blipFill>
        <p:spPr>
          <a:xfrm>
            <a:off x="2640416" y="3445852"/>
            <a:ext cx="6364629" cy="1858159"/>
          </a:xfrm>
          <a:prstGeom prst="rect">
            <a:avLst/>
          </a:prstGeom>
        </p:spPr>
      </p:pic>
    </p:spTree>
    <p:extLst>
      <p:ext uri="{BB962C8B-B14F-4D97-AF65-F5344CB8AC3E}">
        <p14:creationId xmlns:p14="http://schemas.microsoft.com/office/powerpoint/2010/main" val="138761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smtClean="0"/>
              <a:t>KRS 202B?</a:t>
            </a:r>
            <a:endParaRPr lang="en-US" dirty="0"/>
          </a:p>
        </p:txBody>
      </p:sp>
      <p:sp>
        <p:nvSpPr>
          <p:cNvPr id="3" name="Content Placeholder 2"/>
          <p:cNvSpPr>
            <a:spLocks noGrp="1"/>
          </p:cNvSpPr>
          <p:nvPr>
            <p:ph idx="1"/>
          </p:nvPr>
        </p:nvSpPr>
        <p:spPr/>
        <p:txBody>
          <a:bodyPr/>
          <a:lstStyle/>
          <a:p>
            <a:r>
              <a:rPr lang="en-US" dirty="0"/>
              <a:t>KRS 202b grants authority to involuntarily admit an individual with an intellectual disability to an Intermediate Care Facility for Individuals with Intellectual Disability (ICF/IID)</a:t>
            </a:r>
          </a:p>
          <a:p>
            <a:r>
              <a:rPr lang="en-US" dirty="0"/>
              <a:t>All admissions to ICF/IID in Kentucky must follow the process outlined in KRS 202b.  </a:t>
            </a:r>
          </a:p>
          <a:p>
            <a:endParaRPr lang="en-US" dirty="0"/>
          </a:p>
        </p:txBody>
      </p:sp>
    </p:spTree>
    <p:extLst>
      <p:ext uri="{BB962C8B-B14F-4D97-AF65-F5344CB8AC3E}">
        <p14:creationId xmlns:p14="http://schemas.microsoft.com/office/powerpoint/2010/main" val="1323399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certification forms</a:t>
            </a:r>
          </a:p>
        </p:txBody>
      </p:sp>
      <p:sp>
        <p:nvSpPr>
          <p:cNvPr id="3" name="Content Placeholder 2"/>
          <p:cNvSpPr>
            <a:spLocks noGrp="1"/>
          </p:cNvSpPr>
          <p:nvPr>
            <p:ph idx="1"/>
          </p:nvPr>
        </p:nvSpPr>
        <p:spPr/>
        <p:txBody>
          <a:bodyPr>
            <a:normAutofit fontScale="92500" lnSpcReduction="20000"/>
          </a:bodyPr>
          <a:lstStyle/>
          <a:p>
            <a:r>
              <a:rPr lang="en-US" dirty="0"/>
              <a:t>To provide support for why the individual does or does not meet criteria, the evaluator should answer the questions on the form based on their comprehensive review of records and clinical assessment</a:t>
            </a:r>
          </a:p>
          <a:p>
            <a:endParaRPr lang="en-US" dirty="0"/>
          </a:p>
          <a:p>
            <a:endParaRPr lang="en-US" dirty="0"/>
          </a:p>
          <a:p>
            <a:endParaRPr lang="en-US" dirty="0"/>
          </a:p>
          <a:p>
            <a:endParaRPr lang="en-US" dirty="0"/>
          </a:p>
          <a:p>
            <a:endParaRPr lang="en-US" dirty="0"/>
          </a:p>
          <a:p>
            <a:r>
              <a:rPr lang="en-US" dirty="0"/>
              <a:t>An evaluator may also choose to attach a separate written narrative that provides responses to these questions.  The evaluator should indicate on the form that a separate document is attached with their responses.</a:t>
            </a:r>
          </a:p>
          <a:p>
            <a:endParaRPr lang="en-US" dirty="0"/>
          </a:p>
        </p:txBody>
      </p:sp>
      <p:pic>
        <p:nvPicPr>
          <p:cNvPr id="4" name="Picture 3"/>
          <p:cNvPicPr>
            <a:picLocks noChangeAspect="1"/>
          </p:cNvPicPr>
          <p:nvPr/>
        </p:nvPicPr>
        <p:blipFill>
          <a:blip r:embed="rId2"/>
          <a:stretch>
            <a:fillRect/>
          </a:stretch>
        </p:blipFill>
        <p:spPr>
          <a:xfrm>
            <a:off x="1534510" y="2666039"/>
            <a:ext cx="9122980" cy="2051439"/>
          </a:xfrm>
          <a:prstGeom prst="rect">
            <a:avLst/>
          </a:prstGeom>
        </p:spPr>
      </p:pic>
    </p:spTree>
    <p:extLst>
      <p:ext uri="{BB962C8B-B14F-4D97-AF65-F5344CB8AC3E}">
        <p14:creationId xmlns:p14="http://schemas.microsoft.com/office/powerpoint/2010/main" val="82723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certification forms</a:t>
            </a:r>
          </a:p>
        </p:txBody>
      </p:sp>
      <p:sp>
        <p:nvSpPr>
          <p:cNvPr id="3" name="Content Placeholder 2"/>
          <p:cNvSpPr>
            <a:spLocks noGrp="1"/>
          </p:cNvSpPr>
          <p:nvPr>
            <p:ph idx="1"/>
          </p:nvPr>
        </p:nvSpPr>
        <p:spPr>
          <a:xfrm>
            <a:off x="838200" y="1825625"/>
            <a:ext cx="10155621" cy="3566182"/>
          </a:xfrm>
        </p:spPr>
        <p:txBody>
          <a:bodyPr/>
          <a:lstStyle/>
          <a:p>
            <a:r>
              <a:rPr lang="en-US" dirty="0"/>
              <a:t>If items are hand-written the evaluator should ensure that it is clear and legible.</a:t>
            </a:r>
          </a:p>
          <a:p>
            <a:r>
              <a:rPr lang="en-US" dirty="0"/>
              <a:t>All relevant fields should be completed.</a:t>
            </a:r>
          </a:p>
          <a:p>
            <a:r>
              <a:rPr lang="en-US" dirty="0"/>
              <a:t>Name should be printed below the signature if it cannot be clearly read.</a:t>
            </a:r>
          </a:p>
          <a:p>
            <a:r>
              <a:rPr lang="en-US" dirty="0"/>
              <a:t>Evaluator should provide their relevant credentials along with their signature (PhD, LPP, QIDP, LCSW, etc.)</a:t>
            </a:r>
          </a:p>
          <a:p>
            <a:endParaRPr lang="en-US" dirty="0"/>
          </a:p>
        </p:txBody>
      </p:sp>
      <p:pic>
        <p:nvPicPr>
          <p:cNvPr id="4" name="Picture 3"/>
          <p:cNvPicPr>
            <a:picLocks noChangeAspect="1"/>
          </p:cNvPicPr>
          <p:nvPr/>
        </p:nvPicPr>
        <p:blipFill>
          <a:blip r:embed="rId2"/>
          <a:stretch>
            <a:fillRect/>
          </a:stretch>
        </p:blipFill>
        <p:spPr>
          <a:xfrm>
            <a:off x="1501582" y="4988384"/>
            <a:ext cx="7779052" cy="1774996"/>
          </a:xfrm>
          <a:prstGeom prst="rect">
            <a:avLst/>
          </a:prstGeom>
        </p:spPr>
      </p:pic>
    </p:spTree>
    <p:extLst>
      <p:ext uri="{BB962C8B-B14F-4D97-AF65-F5344CB8AC3E}">
        <p14:creationId xmlns:p14="http://schemas.microsoft.com/office/powerpoint/2010/main" val="195305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and resources</a:t>
            </a:r>
          </a:p>
        </p:txBody>
      </p:sp>
      <p:sp>
        <p:nvSpPr>
          <p:cNvPr id="3" name="Content Placeholder 2"/>
          <p:cNvSpPr>
            <a:spLocks noGrp="1"/>
          </p:cNvSpPr>
          <p:nvPr>
            <p:ph idx="1"/>
          </p:nvPr>
        </p:nvSpPr>
        <p:spPr/>
        <p:txBody>
          <a:bodyPr>
            <a:normAutofit fontScale="92500" lnSpcReduction="20000"/>
          </a:bodyPr>
          <a:lstStyle/>
          <a:p>
            <a:r>
              <a:rPr lang="en-US" dirty="0">
                <a:hlinkClick r:id="rId2"/>
              </a:rPr>
              <a:t>KRS 202b </a:t>
            </a:r>
            <a:endParaRPr lang="en-US" dirty="0"/>
          </a:p>
          <a:p>
            <a:r>
              <a:rPr lang="en-US" dirty="0"/>
              <a:t>Questions about 202b process and submission of petitions and certifications</a:t>
            </a:r>
          </a:p>
          <a:p>
            <a:pPr lvl="1"/>
            <a:r>
              <a:rPr lang="en-US" dirty="0"/>
              <a:t>Robin Cook 502-782-6208  </a:t>
            </a:r>
            <a:r>
              <a:rPr lang="en-US" dirty="0">
                <a:hlinkClick r:id="rId3"/>
              </a:rPr>
              <a:t>robin.cook@ky.gov</a:t>
            </a:r>
            <a:endParaRPr lang="en-US" dirty="0"/>
          </a:p>
          <a:p>
            <a:pPr lvl="1"/>
            <a:r>
              <a:rPr lang="en-US" dirty="0"/>
              <a:t>Crystal </a:t>
            </a:r>
            <a:r>
              <a:rPr lang="en-US" dirty="0" smtClean="0"/>
              <a:t>Adams </a:t>
            </a:r>
            <a:r>
              <a:rPr lang="en-US" dirty="0"/>
              <a:t>502-782-8883 </a:t>
            </a:r>
            <a:r>
              <a:rPr lang="en-US" dirty="0" smtClean="0">
                <a:hlinkClick r:id="rId4"/>
              </a:rPr>
              <a:t>crystal.adams@ky.gov</a:t>
            </a:r>
            <a:endParaRPr lang="en-US" dirty="0"/>
          </a:p>
          <a:p>
            <a:r>
              <a:rPr lang="en-US" dirty="0">
                <a:hlinkClick r:id="rId5"/>
              </a:rPr>
              <a:t>CMHC crisis services brochure</a:t>
            </a:r>
            <a:endParaRPr lang="en-US" dirty="0"/>
          </a:p>
          <a:p>
            <a:r>
              <a:rPr lang="en-US" dirty="0">
                <a:hlinkClick r:id="rId6"/>
              </a:rPr>
              <a:t>Home and Community Based Waivers</a:t>
            </a:r>
            <a:endParaRPr lang="en-US" dirty="0"/>
          </a:p>
          <a:p>
            <a:r>
              <a:rPr lang="en-US" dirty="0"/>
              <a:t>ICF Specialty Clinics </a:t>
            </a:r>
            <a:r>
              <a:rPr lang="en-US" dirty="0">
                <a:hlinkClick r:id="rId7"/>
              </a:rPr>
              <a:t>https://</a:t>
            </a:r>
            <a:r>
              <a:rPr lang="en-US" dirty="0" smtClean="0">
                <a:hlinkClick r:id="rId7"/>
              </a:rPr>
              <a:t>dbhdid.ky.gov/facilities/default.aspx</a:t>
            </a:r>
            <a:endParaRPr lang="en-US" dirty="0" smtClean="0"/>
          </a:p>
          <a:p>
            <a:pPr lvl="1"/>
            <a:r>
              <a:rPr lang="en-US" dirty="0" smtClean="0"/>
              <a:t>Oakwood </a:t>
            </a:r>
            <a:r>
              <a:rPr lang="en-US" dirty="0"/>
              <a:t>Specialty Clinic</a:t>
            </a:r>
          </a:p>
          <a:p>
            <a:pPr lvl="1"/>
            <a:r>
              <a:rPr lang="en-US" dirty="0"/>
              <a:t>Hazelwood Specialty Clinic</a:t>
            </a:r>
          </a:p>
          <a:p>
            <a:pPr lvl="1"/>
            <a:r>
              <a:rPr lang="en-US" dirty="0"/>
              <a:t>Lee Specialty Clinic</a:t>
            </a:r>
          </a:p>
          <a:p>
            <a:endParaRPr lang="en-US" dirty="0"/>
          </a:p>
        </p:txBody>
      </p:sp>
    </p:spTree>
    <p:extLst>
      <p:ext uri="{BB962C8B-B14F-4D97-AF65-F5344CB8AC3E}">
        <p14:creationId xmlns:p14="http://schemas.microsoft.com/office/powerpoint/2010/main" val="3860780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ICF services and supports</a:t>
            </a:r>
          </a:p>
        </p:txBody>
      </p:sp>
      <p:sp>
        <p:nvSpPr>
          <p:cNvPr id="3" name="Content Placeholder 2"/>
          <p:cNvSpPr>
            <a:spLocks noGrp="1"/>
          </p:cNvSpPr>
          <p:nvPr>
            <p:ph idx="1"/>
          </p:nvPr>
        </p:nvSpPr>
        <p:spPr/>
        <p:txBody>
          <a:bodyPr>
            <a:normAutofit/>
          </a:bodyPr>
          <a:lstStyle/>
          <a:p>
            <a:r>
              <a:rPr lang="en-US" dirty="0"/>
              <a:t>Individuals who are admitted to </a:t>
            </a:r>
            <a:r>
              <a:rPr lang="en-US" dirty="0" smtClean="0"/>
              <a:t>ICF/IID </a:t>
            </a:r>
            <a:r>
              <a:rPr lang="en-US" dirty="0"/>
              <a:t>are required to receive </a:t>
            </a:r>
            <a:r>
              <a:rPr lang="en-US" dirty="0" smtClean="0"/>
              <a:t>active </a:t>
            </a:r>
            <a:r>
              <a:rPr lang="en-US" dirty="0"/>
              <a:t>treatment </a:t>
            </a:r>
            <a:r>
              <a:rPr lang="en-US" dirty="0" smtClean="0"/>
              <a:t>daily to </a:t>
            </a:r>
            <a:r>
              <a:rPr lang="en-US" dirty="0"/>
              <a:t>improve skills and level of functioning</a:t>
            </a:r>
          </a:p>
          <a:p>
            <a:r>
              <a:rPr lang="en-US" dirty="0"/>
              <a:t>Individuals are evaluated and receive a variety of services (e.g. positive behavioral supports, individual and/or group therapy, educational and vocational </a:t>
            </a:r>
            <a:r>
              <a:rPr lang="en-US" dirty="0" smtClean="0"/>
              <a:t>services, </a:t>
            </a:r>
            <a:r>
              <a:rPr lang="en-US" dirty="0"/>
              <a:t>speech, occupational, physical therapy,  and management of medical and psychiatric conditions.</a:t>
            </a:r>
          </a:p>
          <a:p>
            <a:r>
              <a:rPr lang="en-US" dirty="0"/>
              <a:t>ICF teams work to identify appropriate community based supports and transition individuals back into less restrictive settings as quickly as possible. Discharge/transition planning begins at admission.</a:t>
            </a:r>
          </a:p>
          <a:p>
            <a:endParaRPr lang="en-US" dirty="0"/>
          </a:p>
        </p:txBody>
      </p:sp>
    </p:spTree>
    <p:extLst>
      <p:ext uri="{BB962C8B-B14F-4D97-AF65-F5344CB8AC3E}">
        <p14:creationId xmlns:p14="http://schemas.microsoft.com/office/powerpoint/2010/main" val="208517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Post-transition and alternatives to institutionalization</a:t>
            </a:r>
          </a:p>
        </p:txBody>
      </p:sp>
      <p:sp>
        <p:nvSpPr>
          <p:cNvPr id="3" name="Content Placeholder 2"/>
          <p:cNvSpPr>
            <a:spLocks noGrp="1"/>
          </p:cNvSpPr>
          <p:nvPr>
            <p:ph idx="1"/>
          </p:nvPr>
        </p:nvSpPr>
        <p:spPr/>
        <p:txBody>
          <a:bodyPr>
            <a:normAutofit fontScale="85000" lnSpcReduction="20000"/>
          </a:bodyPr>
          <a:lstStyle/>
          <a:p>
            <a:r>
              <a:rPr lang="en-US" dirty="0"/>
              <a:t>Individuals and their community team will receive ongoing support from </a:t>
            </a:r>
            <a:r>
              <a:rPr lang="en-US" dirty="0" smtClean="0"/>
              <a:t>ICF/IID </a:t>
            </a:r>
            <a:r>
              <a:rPr lang="en-US" dirty="0"/>
              <a:t>interdisciplinary team for a year following their return to community to ensure a smooth transition.</a:t>
            </a:r>
          </a:p>
          <a:p>
            <a:r>
              <a:rPr lang="en-US" dirty="0"/>
              <a:t>Re-admission to </a:t>
            </a:r>
            <a:r>
              <a:rPr lang="en-US" dirty="0" smtClean="0"/>
              <a:t>ICF/IID </a:t>
            </a:r>
            <a:r>
              <a:rPr lang="en-US" dirty="0"/>
              <a:t>after transition will require a new petition, evaluation, and order for admission.</a:t>
            </a:r>
          </a:p>
          <a:p>
            <a:r>
              <a:rPr lang="en-US" dirty="0"/>
              <a:t>ICF specialty clinics provide a variety of medical and allied specialty services on an outpatient basis.  Individuals can contact any of the three specialty clinics directly to request services for consultation or ongoing treatment.  </a:t>
            </a:r>
          </a:p>
          <a:p>
            <a:r>
              <a:rPr lang="en-US" dirty="0"/>
              <a:t>Community Mental Health Centers offer crisis prevention and intervention services and behavioral health treatment.</a:t>
            </a:r>
          </a:p>
          <a:p>
            <a:r>
              <a:rPr lang="en-US" dirty="0"/>
              <a:t>Home and Community Based Waivers offer a wide array of services through a large provider network to provide active treatment and supports to remain in the community.</a:t>
            </a:r>
          </a:p>
          <a:p>
            <a:endParaRPr lang="en-US" dirty="0"/>
          </a:p>
        </p:txBody>
      </p:sp>
    </p:spTree>
    <p:extLst>
      <p:ext uri="{BB962C8B-B14F-4D97-AF65-F5344CB8AC3E}">
        <p14:creationId xmlns:p14="http://schemas.microsoft.com/office/powerpoint/2010/main" val="36293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forms </a:t>
            </a:r>
            <a:br>
              <a:rPr lang="en-US" dirty="0" smtClean="0"/>
            </a:br>
            <a:r>
              <a:rPr lang="en-US" sz="2000" dirty="0" smtClean="0"/>
              <a:t>(double click to open PDF file with samples of all required forms for 202b process with instructions on how to complete them)</a:t>
            </a:r>
            <a:endParaRPr lang="en-US" sz="20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615670754"/>
              </p:ext>
            </p:extLst>
          </p:nvPr>
        </p:nvGraphicFramePr>
        <p:xfrm>
          <a:off x="4506913" y="1825625"/>
          <a:ext cx="3178175" cy="4113213"/>
        </p:xfrm>
        <a:graphic>
          <a:graphicData uri="http://schemas.openxmlformats.org/presentationml/2006/ole">
            <mc:AlternateContent xmlns:mc="http://schemas.openxmlformats.org/markup-compatibility/2006">
              <mc:Choice xmlns:v="urn:schemas-microsoft-com:vml" Requires="v">
                <p:oleObj spid="_x0000_s1032"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4506913" y="1825625"/>
                        <a:ext cx="3178175" cy="4113213"/>
                      </a:xfrm>
                      <a:prstGeom prst="rect">
                        <a:avLst/>
                      </a:prstGeom>
                    </p:spPr>
                  </p:pic>
                </p:oleObj>
              </mc:Fallback>
            </mc:AlternateContent>
          </a:graphicData>
        </a:graphic>
      </p:graphicFrame>
    </p:spTree>
    <p:extLst>
      <p:ext uri="{BB962C8B-B14F-4D97-AF65-F5344CB8AC3E}">
        <p14:creationId xmlns:p14="http://schemas.microsoft.com/office/powerpoint/2010/main" val="88449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ICF/IID</a:t>
            </a:r>
          </a:p>
        </p:txBody>
      </p:sp>
      <p:sp>
        <p:nvSpPr>
          <p:cNvPr id="3" name="Content Placeholder 2"/>
          <p:cNvSpPr>
            <a:spLocks noGrp="1"/>
          </p:cNvSpPr>
          <p:nvPr>
            <p:ph idx="1"/>
          </p:nvPr>
        </p:nvSpPr>
        <p:spPr/>
        <p:txBody>
          <a:bodyPr/>
          <a:lstStyle/>
          <a:p>
            <a:r>
              <a:rPr lang="en-US" dirty="0"/>
              <a:t>These programs are designed to provide specialized, intensive training to reduce the </a:t>
            </a:r>
            <a:r>
              <a:rPr lang="en-US" dirty="0" smtClean="0"/>
              <a:t>effects </a:t>
            </a:r>
            <a:r>
              <a:rPr lang="en-US" dirty="0"/>
              <a:t>of intellectual disabilities through skill training and behavior management. </a:t>
            </a:r>
          </a:p>
          <a:p>
            <a:r>
              <a:rPr lang="en-US" dirty="0"/>
              <a:t>There are four state owned </a:t>
            </a:r>
            <a:r>
              <a:rPr lang="en-US" dirty="0" smtClean="0"/>
              <a:t>ICFs/IID </a:t>
            </a:r>
            <a:r>
              <a:rPr lang="en-US" dirty="0"/>
              <a:t>that provide care to individuals committed via KRS 202b process.</a:t>
            </a:r>
          </a:p>
          <a:p>
            <a:r>
              <a:rPr lang="en-US" dirty="0"/>
              <a:t>ICF admissions are not based on catchment areas.  Placement is determined by the Cabinet based on space available.</a:t>
            </a:r>
          </a:p>
          <a:p>
            <a:endParaRPr lang="en-US" dirty="0"/>
          </a:p>
        </p:txBody>
      </p:sp>
    </p:spTree>
    <p:extLst>
      <p:ext uri="{BB962C8B-B14F-4D97-AF65-F5344CB8AC3E}">
        <p14:creationId xmlns:p14="http://schemas.microsoft.com/office/powerpoint/2010/main" val="31018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Admission Process </a:t>
            </a:r>
          </a:p>
        </p:txBody>
      </p:sp>
      <p:sp>
        <p:nvSpPr>
          <p:cNvPr id="3" name="Content Placeholder 2"/>
          <p:cNvSpPr>
            <a:spLocks noGrp="1"/>
          </p:cNvSpPr>
          <p:nvPr>
            <p:ph idx="1"/>
          </p:nvPr>
        </p:nvSpPr>
        <p:spPr/>
        <p:txBody>
          <a:bodyPr>
            <a:normAutofit fontScale="92500" lnSpcReduction="10000"/>
          </a:bodyPr>
          <a:lstStyle/>
          <a:p>
            <a:r>
              <a:rPr lang="en-US" dirty="0"/>
              <a:t>A petition is filed in district court on behalf of an individual that indicates a need for involuntary admission related to intellectual disability.  </a:t>
            </a:r>
          </a:p>
          <a:p>
            <a:r>
              <a:rPr lang="en-US" dirty="0"/>
              <a:t>A judge will review the </a:t>
            </a:r>
            <a:r>
              <a:rPr lang="en-US" dirty="0" smtClean="0"/>
              <a:t>verified petition </a:t>
            </a:r>
            <a:r>
              <a:rPr lang="en-US" dirty="0"/>
              <a:t>and order evaluation for admission if he/she feels that the petition provides sufficient information to support.</a:t>
            </a:r>
          </a:p>
          <a:p>
            <a:r>
              <a:rPr lang="en-US" dirty="0"/>
              <a:t>Two evaluators will be ordered </a:t>
            </a:r>
            <a:r>
              <a:rPr lang="en-US" dirty="0" smtClean="0"/>
              <a:t>to </a:t>
            </a:r>
            <a:r>
              <a:rPr lang="en-US" dirty="0"/>
              <a:t>complete an evaluation and certify whether or not the individual meets all 4 criteria for admission.</a:t>
            </a:r>
          </a:p>
          <a:p>
            <a:r>
              <a:rPr lang="en-US" dirty="0"/>
              <a:t>The evaluators will submit their findings to the court and to DBHDID.  If both evaluators determine that criteria has been met the individual will be ordered to be admitted to ICF/IID</a:t>
            </a:r>
          </a:p>
          <a:p>
            <a:r>
              <a:rPr lang="en-US" dirty="0"/>
              <a:t>The Department of Behavioral Health, Developmental and Intellectual Disabilities will determine appropriate facility and coordinate admission.</a:t>
            </a:r>
          </a:p>
          <a:p>
            <a:endParaRPr lang="en-US" dirty="0"/>
          </a:p>
        </p:txBody>
      </p:sp>
    </p:spTree>
    <p:extLst>
      <p:ext uri="{BB962C8B-B14F-4D97-AF65-F5344CB8AC3E}">
        <p14:creationId xmlns:p14="http://schemas.microsoft.com/office/powerpoint/2010/main" val="799243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Notes</a:t>
            </a:r>
          </a:p>
        </p:txBody>
      </p:sp>
      <p:sp>
        <p:nvSpPr>
          <p:cNvPr id="3" name="Content Placeholder 2"/>
          <p:cNvSpPr>
            <a:spLocks noGrp="1"/>
          </p:cNvSpPr>
          <p:nvPr>
            <p:ph idx="1"/>
          </p:nvPr>
        </p:nvSpPr>
        <p:spPr/>
        <p:txBody>
          <a:bodyPr/>
          <a:lstStyle/>
          <a:p>
            <a:r>
              <a:rPr lang="en-US" dirty="0"/>
              <a:t>The process for evaluation and admission can take </a:t>
            </a:r>
            <a:r>
              <a:rPr lang="en-US" dirty="0" smtClean="0"/>
              <a:t>several days to </a:t>
            </a:r>
            <a:r>
              <a:rPr lang="en-US" dirty="0"/>
              <a:t>complete.  Filing a petition will not result in an immediate evaluation and admission as with KRS202a for individuals with a mental illness.  </a:t>
            </a:r>
          </a:p>
          <a:p>
            <a:r>
              <a:rPr lang="en-US" dirty="0"/>
              <a:t>If an individual is a danger to themselves or others as a result of a mental illness and needs acute psychiatric care, then KRS 202a admission process to psychiatric hospital should be followed, regardless of whether or not that individual also has an intellectual disability.  </a:t>
            </a:r>
          </a:p>
          <a:p>
            <a:endParaRPr lang="en-US" dirty="0"/>
          </a:p>
        </p:txBody>
      </p:sp>
    </p:spTree>
    <p:extLst>
      <p:ext uri="{BB962C8B-B14F-4D97-AF65-F5344CB8AC3E}">
        <p14:creationId xmlns:p14="http://schemas.microsoft.com/office/powerpoint/2010/main" val="282589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for involuntary </a:t>
            </a:r>
            <a:r>
              <a:rPr lang="en-US" dirty="0" smtClean="0"/>
              <a:t>admission-Petition </a:t>
            </a:r>
            <a:r>
              <a:rPr lang="en-US" sz="1800" dirty="0" smtClean="0"/>
              <a:t>as set forth in KRS 202B.100</a:t>
            </a:r>
            <a:endParaRPr lang="en-US" sz="1800" dirty="0"/>
          </a:p>
        </p:txBody>
      </p:sp>
      <p:sp>
        <p:nvSpPr>
          <p:cNvPr id="3" name="Content Placeholder 2"/>
          <p:cNvSpPr>
            <a:spLocks noGrp="1"/>
          </p:cNvSpPr>
          <p:nvPr>
            <p:ph idx="1"/>
          </p:nvPr>
        </p:nvSpPr>
        <p:spPr/>
        <p:txBody>
          <a:bodyPr>
            <a:normAutofit fontScale="92500" lnSpcReduction="10000"/>
          </a:bodyPr>
          <a:lstStyle/>
          <a:p>
            <a:r>
              <a:rPr lang="en-US" dirty="0"/>
              <a:t>Proceedings for involuntary admission to ICF/IID are initiated in District Court where the individual lives or is currently located.</a:t>
            </a:r>
          </a:p>
          <a:p>
            <a:r>
              <a:rPr lang="en-US" dirty="0"/>
              <a:t>The petition is completed by filling out form AOC-710.  Documentation to support intellectual disability should be provided with the petition via psychological evaluation containing valid IQ testing.</a:t>
            </a:r>
          </a:p>
          <a:p>
            <a:r>
              <a:rPr lang="en-US" dirty="0"/>
              <a:t>The petition shall be filed by a qualified professional in the area of intellectual disabilities, peace officer, county attorney, Commonwealth’s attorney, spouse, relative, friend, or guardian of the person concerned.</a:t>
            </a:r>
          </a:p>
          <a:p>
            <a:r>
              <a:rPr lang="en-US" dirty="0"/>
              <a:t>The court will </a:t>
            </a:r>
            <a:r>
              <a:rPr lang="en-US" dirty="0" smtClean="0"/>
              <a:t>review the allegations in the petition and examine the petitioner under oath to determine </a:t>
            </a:r>
            <a:r>
              <a:rPr lang="en-US" dirty="0"/>
              <a:t>if there is probable cause in the petition to support involuntary admission.</a:t>
            </a:r>
          </a:p>
          <a:p>
            <a:endParaRPr lang="en-US" dirty="0"/>
          </a:p>
        </p:txBody>
      </p:sp>
    </p:spTree>
    <p:extLst>
      <p:ext uri="{BB962C8B-B14F-4D97-AF65-F5344CB8AC3E}">
        <p14:creationId xmlns:p14="http://schemas.microsoft.com/office/powerpoint/2010/main" val="77628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for involuntary admission-Evaluation</a:t>
            </a:r>
          </a:p>
        </p:txBody>
      </p:sp>
      <p:sp>
        <p:nvSpPr>
          <p:cNvPr id="3" name="Content Placeholder 2"/>
          <p:cNvSpPr>
            <a:spLocks noGrp="1"/>
          </p:cNvSpPr>
          <p:nvPr>
            <p:ph idx="1"/>
          </p:nvPr>
        </p:nvSpPr>
        <p:spPr/>
        <p:txBody>
          <a:bodyPr>
            <a:normAutofit lnSpcReduction="10000"/>
          </a:bodyPr>
          <a:lstStyle/>
          <a:p>
            <a:r>
              <a:rPr lang="en-US" dirty="0"/>
              <a:t>If the court determines that probable cause for admission does exist, the court shall set a date for preliminary hearing and notify the individual, their guardian and appointed attorney and order the individual to be examined by two professionals to determine if criteria for admission is </a:t>
            </a:r>
            <a:r>
              <a:rPr lang="en-US" dirty="0" smtClean="0"/>
              <a:t>met. </a:t>
            </a:r>
            <a:r>
              <a:rPr lang="en-US" sz="1800" dirty="0" smtClean="0"/>
              <a:t>KRS 202B.100(6) </a:t>
            </a:r>
            <a:endParaRPr lang="en-US" sz="1800" dirty="0"/>
          </a:p>
          <a:p>
            <a:r>
              <a:rPr lang="en-US" dirty="0"/>
              <a:t>The court will submit the order for evaluation (AOC-720) along with the petition (AOC-710) and supporting documentation of intellectual disability to DBHDID. </a:t>
            </a:r>
          </a:p>
          <a:p>
            <a:r>
              <a:rPr lang="en-US" dirty="0"/>
              <a:t>DBHDID will assign </a:t>
            </a:r>
            <a:r>
              <a:rPr lang="en-US" dirty="0" smtClean="0"/>
              <a:t>evaluators </a:t>
            </a:r>
            <a:r>
              <a:rPr lang="en-US" dirty="0"/>
              <a:t>to complete the examinations of the individual.  Individuals do not have to be transported to another location while awaiting evaluation.  </a:t>
            </a:r>
          </a:p>
          <a:p>
            <a:endParaRPr lang="en-US" dirty="0"/>
          </a:p>
        </p:txBody>
      </p:sp>
    </p:spTree>
    <p:extLst>
      <p:ext uri="{BB962C8B-B14F-4D97-AF65-F5344CB8AC3E}">
        <p14:creationId xmlns:p14="http://schemas.microsoft.com/office/powerpoint/2010/main" val="89619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for Involuntary Admission-Certification</a:t>
            </a:r>
          </a:p>
        </p:txBody>
      </p:sp>
      <p:sp>
        <p:nvSpPr>
          <p:cNvPr id="3" name="Content Placeholder 2"/>
          <p:cNvSpPr>
            <a:spLocks noGrp="1"/>
          </p:cNvSpPr>
          <p:nvPr>
            <p:ph idx="1"/>
          </p:nvPr>
        </p:nvSpPr>
        <p:spPr/>
        <p:txBody>
          <a:bodyPr>
            <a:normAutofit fontScale="92500" lnSpcReduction="20000"/>
          </a:bodyPr>
          <a:lstStyle/>
          <a:p>
            <a:r>
              <a:rPr lang="en-US" dirty="0"/>
              <a:t>One certification must be a Qualified Intellectual Disabilities Professional (QIDP) employed by the Community Mental Health Center as assigned by DBHDID. </a:t>
            </a:r>
            <a:r>
              <a:rPr lang="en-US" sz="1900" dirty="0" smtClean="0"/>
              <a:t>KRS 202B.100(6)(c)</a:t>
            </a:r>
            <a:r>
              <a:rPr lang="en-US" dirty="0" smtClean="0"/>
              <a:t> </a:t>
            </a:r>
            <a:endParaRPr lang="en-US" dirty="0"/>
          </a:p>
          <a:p>
            <a:r>
              <a:rPr lang="en-US" dirty="0"/>
              <a:t>The other certification must be completed by a licensed psychiatrist, psychologist or physician with special training and experience in serving individuals with intellectual disabilities as assigned by DBHDID who is employed by a state ICF/IID.  </a:t>
            </a:r>
            <a:r>
              <a:rPr lang="en-US" sz="1900" dirty="0" smtClean="0"/>
              <a:t>KRS 202B.100(6)(c)</a:t>
            </a:r>
            <a:endParaRPr lang="en-US" sz="1900" dirty="0"/>
          </a:p>
          <a:p>
            <a:r>
              <a:rPr lang="en-US" dirty="0"/>
              <a:t>The evaluators will each receive a copy of the order and certification form to complete with their findings from DBHDID. </a:t>
            </a:r>
          </a:p>
          <a:p>
            <a:r>
              <a:rPr lang="en-US" dirty="0"/>
              <a:t>The evaluators will complete their evaluation without undue delay and submit their certification to the court </a:t>
            </a:r>
            <a:r>
              <a:rPr lang="en-US" u="sng" dirty="0"/>
              <a:t>and</a:t>
            </a:r>
            <a:r>
              <a:rPr lang="en-US" dirty="0"/>
              <a:t> DBHDID within 24 hours of their examination.</a:t>
            </a:r>
          </a:p>
          <a:p>
            <a:endParaRPr lang="en-US" dirty="0"/>
          </a:p>
        </p:txBody>
      </p:sp>
    </p:spTree>
    <p:extLst>
      <p:ext uri="{BB962C8B-B14F-4D97-AF65-F5344CB8AC3E}">
        <p14:creationId xmlns:p14="http://schemas.microsoft.com/office/powerpoint/2010/main" val="278133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for Involuntary Admission-Disposition</a:t>
            </a:r>
          </a:p>
        </p:txBody>
      </p:sp>
      <p:sp>
        <p:nvSpPr>
          <p:cNvPr id="3" name="Content Placeholder 2"/>
          <p:cNvSpPr>
            <a:spLocks noGrp="1"/>
          </p:cNvSpPr>
          <p:nvPr>
            <p:ph idx="1"/>
          </p:nvPr>
        </p:nvSpPr>
        <p:spPr/>
        <p:txBody>
          <a:bodyPr>
            <a:normAutofit lnSpcReduction="10000"/>
          </a:bodyPr>
          <a:lstStyle/>
          <a:p>
            <a:r>
              <a:rPr lang="en-US" dirty="0"/>
              <a:t>Once both certifications have been received the preliminary hearing will be completed and the court will review the certifications to determine if there is probable cause that the individual should be involuntarily admitted.</a:t>
            </a:r>
          </a:p>
          <a:p>
            <a:r>
              <a:rPr lang="en-US" dirty="0"/>
              <a:t>Probable cause is determined to be met ONLY when BOTH examiners certify that the individual meets all four criteria for involuntary admission</a:t>
            </a:r>
            <a:r>
              <a:rPr lang="en-US" dirty="0" smtClean="0"/>
              <a:t>.  </a:t>
            </a:r>
            <a:r>
              <a:rPr lang="en-US" sz="1800" dirty="0" smtClean="0"/>
              <a:t>KRS 202</a:t>
            </a:r>
            <a:r>
              <a:rPr lang="en-US" sz="1800" dirty="0"/>
              <a:t>B</a:t>
            </a:r>
            <a:r>
              <a:rPr lang="en-US" sz="1800" dirty="0" smtClean="0"/>
              <a:t>.130</a:t>
            </a:r>
            <a:endParaRPr lang="en-US" sz="1800" dirty="0"/>
          </a:p>
          <a:p>
            <a:r>
              <a:rPr lang="en-US" dirty="0"/>
              <a:t>If one or both examiners determine that all criteria are NOT met, then the court will find that there is no probable cause and the proceedings shall be dismissed. </a:t>
            </a:r>
            <a:r>
              <a:rPr lang="en-US" sz="1800" dirty="0" smtClean="0"/>
              <a:t>KRS 202B.130</a:t>
            </a:r>
            <a:endParaRPr lang="en-US" sz="1800" dirty="0"/>
          </a:p>
          <a:p>
            <a:endParaRPr lang="en-US" dirty="0"/>
          </a:p>
        </p:txBody>
      </p:sp>
    </p:spTree>
    <p:extLst>
      <p:ext uri="{BB962C8B-B14F-4D97-AF65-F5344CB8AC3E}">
        <p14:creationId xmlns:p14="http://schemas.microsoft.com/office/powerpoint/2010/main" val="264419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 Kentucky Theme">
  <a:themeElements>
    <a:clrScheme name="Team Kentucky">
      <a:dk1>
        <a:sysClr val="windowText" lastClr="000000"/>
      </a:dk1>
      <a:lt1>
        <a:sysClr val="window" lastClr="FFFFFF"/>
      </a:lt1>
      <a:dk2>
        <a:srgbClr val="093B60"/>
      </a:dk2>
      <a:lt2>
        <a:srgbClr val="FFFFFF"/>
      </a:lt2>
      <a:accent1>
        <a:srgbClr val="5EB3E4"/>
      </a:accent1>
      <a:accent2>
        <a:srgbClr val="F5831F"/>
      </a:accent2>
      <a:accent3>
        <a:srgbClr val="8C98A2"/>
      </a:accent3>
      <a:accent4>
        <a:srgbClr val="FED13F"/>
      </a:accent4>
      <a:accent5>
        <a:srgbClr val="2A58B4"/>
      </a:accent5>
      <a:accent6>
        <a:srgbClr val="009A4D"/>
      </a:accent6>
      <a:hlink>
        <a:srgbClr val="299BDB"/>
      </a:hlink>
      <a:folHlink>
        <a:srgbClr val="9680A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 Kentucky Theme" id="{5D6A283A-2A43-4BB5-9C96-D712EB0CE53F}" vid="{AD9AC136-AE88-4809-A42F-AF852193D99B}"/>
    </a:ext>
  </a:extLst>
</a:theme>
</file>

<file path=docProps/app.xml><?xml version="1.0" encoding="utf-8"?>
<Properties xmlns="http://schemas.openxmlformats.org/officeDocument/2006/extended-properties" xmlns:vt="http://schemas.openxmlformats.org/officeDocument/2006/docPropsVTypes">
  <Template>Team Kentucky Theme</Template>
  <TotalTime>117</TotalTime>
  <Words>2242</Words>
  <Application>Microsoft Office PowerPoint</Application>
  <PresentationFormat>Widescreen</PresentationFormat>
  <Paragraphs>124</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Team Kentucky Theme</vt:lpstr>
      <vt:lpstr>Acrobat Document</vt:lpstr>
      <vt:lpstr>KRS 202B:  Involuntary Admission Act for Intellectual Disability</vt:lpstr>
      <vt:lpstr>What is KRS 202B?</vt:lpstr>
      <vt:lpstr>ICF/IID</vt:lpstr>
      <vt:lpstr>Overview of Admission Process </vt:lpstr>
      <vt:lpstr>Important Notes</vt:lpstr>
      <vt:lpstr>Proceedings for involuntary admission-Petition as set forth in KRS 202B.100</vt:lpstr>
      <vt:lpstr>Proceedings for involuntary admission-Evaluation</vt:lpstr>
      <vt:lpstr>Proceedings for Involuntary Admission-Certification</vt:lpstr>
      <vt:lpstr>Proceedings for Involuntary Admission-Disposition</vt:lpstr>
      <vt:lpstr>Proceedings for Involuntary Admission-Disposition</vt:lpstr>
      <vt:lpstr>Criteria for Involuntary Admission 202B.040</vt:lpstr>
      <vt:lpstr>Criteria for admission-Intellectual Disability</vt:lpstr>
      <vt:lpstr>Criteria for admission-Intellectual Disability</vt:lpstr>
      <vt:lpstr>Criteria for admission-Danger or threat of danger</vt:lpstr>
      <vt:lpstr>Criteria for admission-Least restrictive mode of treatment</vt:lpstr>
      <vt:lpstr>Criteria for admission-Can benefit from treatment</vt:lpstr>
      <vt:lpstr>Role of the evaluator</vt:lpstr>
      <vt:lpstr>Completing certification forms</vt:lpstr>
      <vt:lpstr>Completing certification forms</vt:lpstr>
      <vt:lpstr>Completing certification forms</vt:lpstr>
      <vt:lpstr>Completing certification forms</vt:lpstr>
      <vt:lpstr>Contact information and resources</vt:lpstr>
      <vt:lpstr>ICF services and supports</vt:lpstr>
      <vt:lpstr>Post-transition and alternatives to institutionalization</vt:lpstr>
      <vt:lpstr>Sample forms  (double click to open PDF file with samples of all required forms for 202b process with instructions on how to complete them)</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Mansfield, Kenneth F (Gov Office)</dc:creator>
  <cp:lastModifiedBy>Crystal Adams</cp:lastModifiedBy>
  <cp:revision>20</cp:revision>
  <dcterms:created xsi:type="dcterms:W3CDTF">2020-09-25T16:15:25Z</dcterms:created>
  <dcterms:modified xsi:type="dcterms:W3CDTF">2021-06-19T14:40:28Z</dcterms:modified>
</cp:coreProperties>
</file>